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5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76"/>
    <p:restoredTop sz="94599"/>
  </p:normalViewPr>
  <p:slideViewPr>
    <p:cSldViewPr snapToGrid="0" snapToObjects="1">
      <p:cViewPr>
        <p:scale>
          <a:sx n="114" d="100"/>
          <a:sy n="114" d="100"/>
        </p:scale>
        <p:origin x="1160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3320E-34BA-6D43-9C3F-6F1C854D8B03}" type="datetimeFigureOut">
              <a:rPr lang="en-US" smtClean="0"/>
              <a:t>7/21/17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FC161-B3F5-EA48-9114-4D9BE9D74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36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FC161-B3F5-EA48-9114-4D9BE9D74D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1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5" y="2030137"/>
            <a:ext cx="531495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475" y="4509812"/>
            <a:ext cx="531495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CEB6-A2B4-4CDB-8126-E210FBCC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9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38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8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8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9605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7/21/17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10E5-36D2-264E-A811-73313D90BC9B}" type="datetimeFigureOut">
              <a:rPr lang="en-US" smtClean="0"/>
              <a:t>7/21/17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6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90" r:id="rId3"/>
    <p:sldLayoutId id="2147483791" r:id="rId4"/>
    <p:sldLayoutId id="2147483797" r:id="rId5"/>
    <p:sldLayoutId id="214748379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+mn-lt"/>
              </a:rPr>
              <a:t>ICT </a:t>
            </a:r>
            <a:r>
              <a:rPr lang="en-US" b="1" dirty="0" err="1" smtClean="0">
                <a:latin typeface="+mn-lt"/>
              </a:rPr>
              <a:t>CyberSecurity</a:t>
            </a: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Lesson 3:</a:t>
            </a:r>
            <a:endParaRPr lang="en-US" b="1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/>
              <a:t>Legal and Ethical Issues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66637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2172" y="1591449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Plagiarism</a:t>
            </a:r>
            <a:r>
              <a:rPr lang="en-US" dirty="0"/>
              <a:t> is using someone else’s work and passing it off as your own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Citations</a:t>
            </a:r>
            <a:r>
              <a:rPr lang="en-US" dirty="0"/>
              <a:t> are formal ways of giving credit to people for their work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Giving </a:t>
            </a:r>
            <a:r>
              <a:rPr lang="en-US" dirty="0"/>
              <a:t>credit to others for ideas and information is the difference between research and plagiarism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Citing 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152" y="3713356"/>
            <a:ext cx="3464724" cy="2598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901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Modern </a:t>
            </a:r>
            <a:r>
              <a:rPr lang="en-US" dirty="0"/>
              <a:t>Language Association (</a:t>
            </a:r>
            <a:r>
              <a:rPr lang="en-US" dirty="0" smtClean="0"/>
              <a:t>MLA): most </a:t>
            </a:r>
            <a:r>
              <a:rPr lang="en-US" dirty="0"/>
              <a:t>often used in the humanities, language, and literature (and is quite common in K-12 schools)</a:t>
            </a:r>
            <a:endParaRPr lang="en-US" dirty="0" smtClean="0"/>
          </a:p>
          <a:p>
            <a:r>
              <a:rPr lang="en-US" dirty="0" smtClean="0"/>
              <a:t>American </a:t>
            </a:r>
            <a:r>
              <a:rPr lang="en-US" dirty="0"/>
              <a:t>Psychological Association (</a:t>
            </a:r>
            <a:r>
              <a:rPr lang="en-US" dirty="0" smtClean="0"/>
              <a:t>APA) often </a:t>
            </a:r>
            <a:r>
              <a:rPr lang="en-US" dirty="0"/>
              <a:t>used in education and social sciences.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Citing 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919" y="3577843"/>
            <a:ext cx="7886700" cy="27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3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Objectives: Lesson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5.3.1: Discuss issues related to downloading music or videos from the Internet, including unethical vs. illegal actions.</a:t>
            </a:r>
          </a:p>
          <a:p>
            <a:r>
              <a:rPr lang="en-US" dirty="0"/>
              <a:t>5.3.2: Compare and contrast rules for copyright and fair use, especially in relation to using online resources for school and educational purposes.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048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4534365" cy="44190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exclusive right to make copies, license, and otherwise exploit a literary, musical, or artistic work, whether printed, audio, video, etc.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Protected </a:t>
            </a:r>
            <a:r>
              <a:rPr lang="en-US" dirty="0"/>
              <a:t>for the creator’s lifetime plus fifty years after his or her </a:t>
            </a:r>
            <a:r>
              <a:rPr lang="en-US" dirty="0" smtClean="0"/>
              <a:t>death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Copyrights </a:t>
            </a:r>
            <a:r>
              <a:rPr lang="en-US" dirty="0"/>
              <a:t>may be renewed at the end of that time by the author’s </a:t>
            </a:r>
            <a:r>
              <a:rPr lang="en-US" dirty="0" smtClean="0"/>
              <a:t>estate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Copyright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669" y="2096428"/>
            <a:ext cx="3044283" cy="30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68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3323" y="2360884"/>
            <a:ext cx="7886700" cy="4351338"/>
          </a:xfrm>
        </p:spPr>
        <p:txBody>
          <a:bodyPr/>
          <a:lstStyle/>
          <a:p>
            <a:pPr marL="923925" indent="-457200">
              <a:buFont typeface="Wingdings" charset="2"/>
              <a:buChar char="ü"/>
            </a:pPr>
            <a:r>
              <a:rPr lang="en-US" dirty="0"/>
              <a:t>T</a:t>
            </a:r>
            <a:r>
              <a:rPr lang="en-US" dirty="0" smtClean="0"/>
              <a:t>ext-based works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Computer programs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Musical compositions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Graphical creations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Sound </a:t>
            </a:r>
            <a:r>
              <a:rPr lang="en-US" dirty="0"/>
              <a:t>recordings </a:t>
            </a:r>
            <a:endParaRPr lang="en-US" dirty="0" smtClean="0"/>
          </a:p>
          <a:p>
            <a:pPr marL="923925" indent="-457200">
              <a:buFont typeface="Wingdings" charset="2"/>
              <a:buChar char="ü"/>
            </a:pPr>
            <a:endParaRPr lang="en-US" dirty="0"/>
          </a:p>
          <a:p>
            <a:pPr marL="11113" indent="0">
              <a:buNone/>
            </a:pPr>
            <a:r>
              <a:rPr lang="en-US" dirty="0"/>
              <a:t>D</a:t>
            </a:r>
            <a:r>
              <a:rPr lang="en-US" dirty="0" smtClean="0"/>
              <a:t>on’t </a:t>
            </a:r>
            <a:r>
              <a:rPr lang="en-US" dirty="0"/>
              <a:t>have to register a copyright in order to have </a:t>
            </a:r>
            <a:r>
              <a:rPr lang="en-US" dirty="0" smtClean="0"/>
              <a:t>one </a:t>
            </a:r>
          </a:p>
          <a:p>
            <a:pPr marL="11113" indent="0">
              <a:buNone/>
            </a:pPr>
            <a:r>
              <a:rPr lang="en-US" i="1" dirty="0"/>
              <a:t>A</a:t>
            </a:r>
            <a:r>
              <a:rPr lang="en-US" i="1" dirty="0" smtClean="0"/>
              <a:t>ny </a:t>
            </a:r>
            <a:r>
              <a:rPr lang="en-US" i="1" dirty="0"/>
              <a:t>original work you create is automatically </a:t>
            </a:r>
            <a:r>
              <a:rPr lang="en-US" i="1" dirty="0" smtClean="0"/>
              <a:t>copyrighted</a:t>
            </a:r>
            <a:endParaRPr lang="en-US" dirty="0"/>
          </a:p>
          <a:p>
            <a:pPr marL="923925" indent="-457200">
              <a:buFont typeface="Wingdings" charset="2"/>
              <a:buChar char="ü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Works of Authorship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86260"/>
            <a:ext cx="4248615" cy="31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21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49" y="1825625"/>
            <a:ext cx="7980091" cy="21888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/>
              <a:t>illegal use of copyrighted material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Downloading songs and movies without paying for them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Using pictures or content downloaded from the Internet without permission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Copyright Infringement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820" y="3900835"/>
            <a:ext cx="4248615" cy="238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52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ability to use a copyrighted work's words, images, or ideas in a small, non-commercial way, or in a parody </a:t>
            </a:r>
            <a:r>
              <a:rPr lang="en-US" dirty="0" smtClean="0"/>
              <a:t>without paying for it.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llows </a:t>
            </a:r>
            <a:r>
              <a:rPr lang="en-US" dirty="0"/>
              <a:t>limited copying and use of copyrighted material for educational </a:t>
            </a:r>
            <a:r>
              <a:rPr lang="en-US" dirty="0" smtClean="0"/>
              <a:t>purposes.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Other uses: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criticism 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news reporting </a:t>
            </a:r>
          </a:p>
          <a:p>
            <a:pPr marL="923925" indent="-457200">
              <a:buFont typeface="Wingdings" charset="2"/>
              <a:buChar char="ü"/>
            </a:pPr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Use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044" y="3468027"/>
            <a:ext cx="3955381" cy="29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26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Works </a:t>
            </a:r>
            <a:r>
              <a:rPr lang="en-US" dirty="0"/>
              <a:t>that are not copyrighted for any of a number of reasons:</a:t>
            </a:r>
          </a:p>
          <a:p>
            <a:pPr marL="923925" lvl="0" indent="-457200">
              <a:buFont typeface="Wingdings" charset="2"/>
              <a:buChar char="ü"/>
            </a:pPr>
            <a:r>
              <a:rPr lang="en-US" dirty="0"/>
              <a:t>Works that are not copyrightable.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Example</a:t>
            </a:r>
            <a:r>
              <a:rPr lang="en-US" dirty="0"/>
              <a:t>: titles, names, numbers, symbols, ideas, facts, processes, systems, and government documents.</a:t>
            </a:r>
          </a:p>
          <a:p>
            <a:pPr marL="923925" lvl="0" indent="-457200">
              <a:buFont typeface="Wingdings" charset="2"/>
              <a:buChar char="ü"/>
            </a:pPr>
            <a:r>
              <a:rPr lang="en-US" dirty="0"/>
              <a:t>Works that have been assigned to the public domain by their creators.</a:t>
            </a:r>
          </a:p>
          <a:p>
            <a:pPr marL="923925" lvl="0" indent="-457200">
              <a:buFont typeface="Wingdings" charset="2"/>
              <a:buChar char="ü"/>
            </a:pPr>
            <a:r>
              <a:rPr lang="en-US" dirty="0"/>
              <a:t>Works whose copyright has expired.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Domain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327" y="4265725"/>
            <a:ext cx="6367346" cy="204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30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5091926" cy="4351338"/>
          </a:xfrm>
        </p:spPr>
        <p:txBody>
          <a:bodyPr/>
          <a:lstStyle/>
          <a:p>
            <a:r>
              <a:rPr lang="en-US" dirty="0"/>
              <a:t>Using only a small part of the work, e.g. a quotation or a single idea, and citing your source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Creating a parody of the work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Quoting from the work in a review, e.g. a book report for school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Using a few paragraphs from a source in a classroom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Responsibility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933" y="2278326"/>
            <a:ext cx="3666428" cy="29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25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No more than five pictures from any one photographer or illustrator.</a:t>
            </a:r>
          </a:p>
          <a:p>
            <a:pPr lvl="0"/>
            <a:r>
              <a:rPr lang="en-US" dirty="0"/>
              <a:t>Up to 10%, or 30 seconds, of any one song.</a:t>
            </a:r>
          </a:p>
          <a:p>
            <a:pPr lvl="0"/>
            <a:r>
              <a:rPr lang="en-US" dirty="0"/>
              <a:t>Up to 10%, or 3 minutes, whichever is less, of any copyrighted video from any format (DVD, VHS, streaming, etc.).</a:t>
            </a:r>
          </a:p>
          <a:p>
            <a:pPr lvl="0"/>
            <a:r>
              <a:rPr lang="en-US" dirty="0"/>
              <a:t>Up to 250 words from a poem. </a:t>
            </a:r>
          </a:p>
          <a:p>
            <a:pPr lvl="0"/>
            <a:r>
              <a:rPr lang="en-US" dirty="0"/>
              <a:t>Less than 2,500-word articles, stories, or essays  </a:t>
            </a:r>
          </a:p>
          <a:p>
            <a:pPr lvl="0"/>
            <a:r>
              <a:rPr lang="en-US" dirty="0"/>
              <a:t>Up to 10% of a longer work.</a:t>
            </a:r>
          </a:p>
          <a:p>
            <a:pPr lvl="0"/>
            <a:r>
              <a:rPr lang="en-US" dirty="0"/>
              <a:t>One image per book, newspaper, encyclopedia, or magazine.  </a:t>
            </a:r>
          </a:p>
          <a:p>
            <a:r>
              <a:rPr lang="en-US" dirty="0"/>
              <a:t>Two pages from a picture book with less than 2,500 </a:t>
            </a:r>
            <a:r>
              <a:rPr lang="en-US" dirty="0" smtClean="0"/>
              <a:t>words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Project Rules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185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2990</TotalTime>
  <Words>461</Words>
  <Application>Microsoft Macintosh PowerPoint</Application>
  <PresentationFormat>On-screen Show (4:3)</PresentationFormat>
  <Paragraphs>67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Wingdings</vt:lpstr>
      <vt:lpstr>Arial</vt:lpstr>
      <vt:lpstr>Office Theme</vt:lpstr>
      <vt:lpstr>ICT CyberSecurity Lesson 3:</vt:lpstr>
      <vt:lpstr>Objectives: Lesson 3</vt:lpstr>
      <vt:lpstr>Copyright</vt:lpstr>
      <vt:lpstr>Original Works of Authorship</vt:lpstr>
      <vt:lpstr>Copyright Infringement</vt:lpstr>
      <vt:lpstr>Fair Use</vt:lpstr>
      <vt:lpstr>Public Domain</vt:lpstr>
      <vt:lpstr>Ethical Responsibility</vt:lpstr>
      <vt:lpstr>School Project Rules</vt:lpstr>
      <vt:lpstr>Citing Sources</vt:lpstr>
      <vt:lpstr>Citing Sources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Life</dc:title>
  <dc:creator>Jim Black</dc:creator>
  <cp:lastModifiedBy>Jim Black</cp:lastModifiedBy>
  <cp:revision>219</cp:revision>
  <dcterms:created xsi:type="dcterms:W3CDTF">2015-10-05T10:58:57Z</dcterms:created>
  <dcterms:modified xsi:type="dcterms:W3CDTF">2017-07-21T15:43:37Z</dcterms:modified>
</cp:coreProperties>
</file>